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9" r:id="rId2"/>
    <p:sldId id="260" r:id="rId3"/>
    <p:sldId id="261" r:id="rId4"/>
    <p:sldId id="264" r:id="rId5"/>
    <p:sldId id="457" r:id="rId6"/>
    <p:sldId id="472" r:id="rId7"/>
    <p:sldId id="473" r:id="rId8"/>
    <p:sldId id="474" r:id="rId9"/>
    <p:sldId id="475" r:id="rId10"/>
    <p:sldId id="476" r:id="rId11"/>
    <p:sldId id="464" r:id="rId12"/>
    <p:sldId id="470" r:id="rId13"/>
    <p:sldId id="471" r:id="rId14"/>
    <p:sldId id="465" r:id="rId15"/>
    <p:sldId id="466" r:id="rId16"/>
    <p:sldId id="312" r:id="rId17"/>
    <p:sldId id="451" r:id="rId18"/>
    <p:sldId id="467" r:id="rId19"/>
    <p:sldId id="468" r:id="rId20"/>
    <p:sldId id="352" r:id="rId21"/>
    <p:sldId id="469" r:id="rId22"/>
    <p:sldId id="3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3399"/>
    <a:srgbClr val="FF9966"/>
    <a:srgbClr val="226833"/>
    <a:srgbClr val="CC0000"/>
    <a:srgbClr val="FF9933"/>
    <a:srgbClr val="000066"/>
    <a:srgbClr val="A50021"/>
    <a:srgbClr val="FFFF99"/>
    <a:srgbClr val="2242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841" autoAdjust="0"/>
  </p:normalViewPr>
  <p:slideViewPr>
    <p:cSldViewPr>
      <p:cViewPr>
        <p:scale>
          <a:sx n="110" d="100"/>
          <a:sy n="110" d="100"/>
        </p:scale>
        <p:origin x="-72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</c:spPr>
          <c:explosion val="9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</c:spPr>
          </c:dPt>
          <c:dLbls>
            <c:showPercent val="1"/>
            <c:showLeaderLines val="1"/>
          </c:dLbls>
          <c:cat>
            <c:strRef>
              <c:f>Лист1!$A$2:$A$6</c:f>
              <c:strCache>
                <c:ptCount val="4"/>
                <c:pt idx="0">
                  <c:v>ст. 6.8 КоАП РФ "Незаконный оборот НС и ПВ или их аналогов и незаконные приобретение, хранение, перевозка растений, содержащих НС и ПВ, либо их частей, содержащих НС и ПВ"</c:v>
                </c:pt>
                <c:pt idx="1">
                  <c:v>ст. 6.9 КоАП РФ "Потребление НС и ПВ без назначения врача либо новых потенциально опасных психоактивных веществ"</c:v>
                </c:pt>
                <c:pt idx="2">
                  <c:v>ч.2,3 ст. 20.20 КоАП РФ "Потребление НС и ПВ, новых потенциально опасных психоактивных веществ или одурманивающих веществ в общественных местах"</c:v>
                </c:pt>
                <c:pt idx="3">
                  <c:v>ст. 20.22 КоАП РФ "Нахождение в состоянии опьянения несовершеннолетних либо потребление или НС и ПВ, новых потенциально опасных психоактивных веществ или одурманивающих веществ"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327</c:v>
                </c:pt>
                <c:pt idx="1">
                  <c:v>5631</c:v>
                </c:pt>
                <c:pt idx="2">
                  <c:v>1502</c:v>
                </c:pt>
                <c:pt idx="3">
                  <c:v>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379242088180675"/>
          <c:y val="4.222521374693592E-2"/>
          <c:w val="0.36675922417350454"/>
          <c:h val="0.93192954919902515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Пробовали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ли вы наркотики?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14536244943994"/>
          <c:y val="0.118456987366246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7"/>
            <c:spPr>
              <a:solidFill>
                <a:srgbClr val="226833"/>
              </a:solidFill>
            </c:spPr>
          </c:dPt>
          <c:dPt>
            <c:idx val="1"/>
            <c:explosion val="11"/>
            <c:spPr>
              <a:solidFill>
                <a:srgbClr val="CC0000"/>
              </a:solidFill>
            </c:spPr>
          </c:dPt>
          <c:dLbls>
            <c:dLbl>
              <c:idx val="0"/>
              <c:showVal val="1"/>
            </c:dLbl>
            <c:dLbl>
              <c:idx val="1"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97.649999999999991</c:v>
                </c:pt>
                <c:pt idx="1">
                  <c:v>2.3499999999999988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9098917322834841E-2"/>
          <c:y val="0.71700926265240994"/>
          <c:w val="0.19265889181037504"/>
          <c:h val="0.1922182775711492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часто Вы употребляете наркотики? </a:t>
            </a:r>
          </a:p>
        </c:rich>
      </c:tx>
      <c:layout>
        <c:manualLayout>
          <c:xMode val="edge"/>
          <c:yMode val="edge"/>
          <c:x val="0.11394596465881189"/>
          <c:y val="0.10582157538051354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употребляете наркотики? </c:v>
                </c:pt>
              </c:strCache>
            </c:strRef>
          </c:tx>
          <c:dPt>
            <c:idx val="0"/>
            <c:spPr>
              <a:solidFill>
                <a:srgbClr val="FF9966"/>
              </a:solidFill>
            </c:spPr>
          </c:dPt>
          <c:dPt>
            <c:idx val="1"/>
            <c:explosion val="17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C3399"/>
              </a:solidFill>
            </c:spPr>
          </c:dPt>
          <c:dPt>
            <c:idx val="3"/>
            <c:explosion val="31"/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Попробовал(а), но перестал(а) употреблять</c:v>
                </c:pt>
                <c:pt idx="1">
                  <c:v>Употребляю редко (от случая к случаю, не каждый месяц)</c:v>
                </c:pt>
                <c:pt idx="2">
                  <c:v>Употребляю регулярно (раз в месяц и чаще)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46.43</c:v>
                </c:pt>
                <c:pt idx="1">
                  <c:v>26.79</c:v>
                </c:pt>
                <c:pt idx="2">
                  <c:v>26.79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9595225286858967"/>
          <c:y val="0.73247470641373102"/>
          <c:w val="0.70053424863124358"/>
          <c:h val="0.26752529358626931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8708452182240412E-2"/>
          <c:y val="2.9847111004760219E-2"/>
          <c:w val="0.40350897666960339"/>
          <c:h val="0.876794886038305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лиц, зарегестрированных с диагнозом "наркомания"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6940</c:v>
                </c:pt>
                <c:pt idx="1">
                  <c:v>6007</c:v>
                </c:pt>
                <c:pt idx="2">
                  <c:v>5429</c:v>
                </c:pt>
                <c:pt idx="3">
                  <c:v>5762</c:v>
                </c:pt>
                <c:pt idx="4">
                  <c:v>5603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лиц, зарегестрированных с диагнозом "употребление наркотиков с вредными последствиями"</c:v>
                </c:pt>
              </c:strCache>
            </c:strRef>
          </c:tx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2715</c:v>
                </c:pt>
                <c:pt idx="1">
                  <c:v>2021</c:v>
                </c:pt>
                <c:pt idx="2">
                  <c:v>1602</c:v>
                </c:pt>
                <c:pt idx="3">
                  <c:v>2500</c:v>
                </c:pt>
                <c:pt idx="4">
                  <c:v>2298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лиц, состоящих на учете (всего)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10778</c:v>
                </c:pt>
                <c:pt idx="1">
                  <c:v>8884</c:v>
                </c:pt>
                <c:pt idx="2">
                  <c:v>7511</c:v>
                </c:pt>
                <c:pt idx="3">
                  <c:v>8773</c:v>
                </c:pt>
                <c:pt idx="4">
                  <c:v>8307</c:v>
                </c:pt>
              </c:numCache>
            </c:numRef>
          </c:val>
        </c:ser>
        <c:shape val="cylinder"/>
        <c:axId val="213082496"/>
        <c:axId val="213084032"/>
        <c:axId val="190891776"/>
      </c:bar3DChart>
      <c:catAx>
        <c:axId val="213082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084032"/>
        <c:crosses val="autoZero"/>
        <c:auto val="1"/>
        <c:lblAlgn val="ctr"/>
        <c:lblOffset val="100"/>
      </c:catAx>
      <c:valAx>
        <c:axId val="213084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082496"/>
        <c:crosses val="autoZero"/>
        <c:crossBetween val="between"/>
      </c:valAx>
      <c:serAx>
        <c:axId val="190891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3084032"/>
        <c:crosses val="autoZero"/>
      </c:serAx>
    </c:plotArea>
    <c:legend>
      <c:legendPos val="r"/>
      <c:layout>
        <c:manualLayout>
          <c:xMode val="edge"/>
          <c:yMode val="edge"/>
          <c:x val="0.65145666921362477"/>
          <c:y val="7.7419332862386434E-2"/>
          <c:w val="0.32151172343413531"/>
          <c:h val="0.3165898233529626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E84A-90FE-40AF-AEAD-2839F9370B96}" type="doc">
      <dgm:prSet loTypeId="urn:microsoft.com/office/officeart/2005/8/layout/vList2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5F797B-0B7A-4D8A-9681-CBA2ACBE0BD6}">
      <dgm:prSet phldrT="[Текст]" custT="1"/>
      <dgm:spPr>
        <a:solidFill>
          <a:schemeClr val="bg1">
            <a:alpha val="90000"/>
          </a:schemeClr>
        </a:solidFill>
        <a:ln>
          <a:noFill/>
        </a:ln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E5F3-70A8-4A88-8590-1CD25AF562CA}" type="parTrans" cxnId="{53FEBF07-0AF6-4486-81A5-78915CF7CFD9}">
      <dgm:prSet/>
      <dgm:spPr/>
      <dgm:t>
        <a:bodyPr/>
        <a:lstStyle/>
        <a:p>
          <a:endParaRPr lang="ru-RU"/>
        </a:p>
      </dgm:t>
    </dgm:pt>
    <dgm:pt modelId="{DD14B2F0-C9AA-487A-8944-76BD5BDA77DB}" type="sibTrans" cxnId="{53FEBF07-0AF6-4486-81A5-78915CF7CFD9}">
      <dgm:prSet/>
      <dgm:spPr/>
      <dgm:t>
        <a:bodyPr/>
        <a:lstStyle/>
        <a:p>
          <a:endParaRPr lang="ru-RU"/>
        </a:p>
      </dgm:t>
    </dgm:pt>
    <dgm:pt modelId="{42F86779-B3D5-457F-956F-CA06566966CF}">
      <dgm:prSet phldrT="[Текст]" custT="1"/>
      <dgm:spPr>
        <a:noFill/>
        <a:effectLst/>
      </dgm:spPr>
      <dgm:t>
        <a:bodyPr/>
        <a:lstStyle/>
        <a:p>
          <a:pPr algn="just"/>
          <a:r>
            <a: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634461C-67B7-492E-B12F-2BC8CA624344}" type="parTrans" cxnId="{294B86C2-B47A-4BC2-AB32-DE78495DEE88}">
      <dgm:prSet/>
      <dgm:spPr/>
      <dgm:t>
        <a:bodyPr/>
        <a:lstStyle/>
        <a:p>
          <a:endParaRPr lang="ru-RU"/>
        </a:p>
      </dgm:t>
    </dgm:pt>
    <dgm:pt modelId="{A76E888A-8B64-41E3-B98D-0FACDFFFF239}" type="sibTrans" cxnId="{294B86C2-B47A-4BC2-AB32-DE78495DEE88}">
      <dgm:prSet/>
      <dgm:spPr/>
      <dgm:t>
        <a:bodyPr/>
        <a:lstStyle/>
        <a:p>
          <a:endParaRPr lang="ru-RU"/>
        </a:p>
      </dgm:t>
    </dgm:pt>
    <dgm:pt modelId="{C28E04D8-A587-4ACC-A5B1-7E1E6216EDD4}">
      <dgm:prSet phldrT="[Текст]" phldr="1"/>
      <dgm:spPr/>
      <dgm:t>
        <a:bodyPr/>
        <a:lstStyle/>
        <a:p>
          <a:endParaRPr lang="ru-RU" dirty="0"/>
        </a:p>
      </dgm:t>
    </dgm:pt>
    <dgm:pt modelId="{B69A038E-C3F1-43DF-9154-C430A4D5DAA3}" type="parTrans" cxnId="{B31292DC-1125-493D-91EA-58160E6781D6}">
      <dgm:prSet/>
      <dgm:spPr/>
      <dgm:t>
        <a:bodyPr/>
        <a:lstStyle/>
        <a:p>
          <a:endParaRPr lang="ru-RU"/>
        </a:p>
      </dgm:t>
    </dgm:pt>
    <dgm:pt modelId="{5D9460D2-2F41-4823-8032-902D1F70A5EB}" type="sibTrans" cxnId="{B31292DC-1125-493D-91EA-58160E6781D6}">
      <dgm:prSet/>
      <dgm:spPr/>
      <dgm:t>
        <a:bodyPr/>
        <a:lstStyle/>
        <a:p>
          <a:endParaRPr lang="ru-RU"/>
        </a:p>
      </dgm:t>
    </dgm:pt>
    <dgm:pt modelId="{9037391A-8585-4DDA-ADC3-C350D368040F}" type="pres">
      <dgm:prSet presAssocID="{64C0E84A-90FE-40AF-AEAD-2839F9370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E8C4B-EE19-4DE9-A2F5-390820AAF67D}" type="pres">
      <dgm:prSet presAssocID="{BE5F797B-0B7A-4D8A-9681-CBA2ACBE0BD6}" presName="parentText" presStyleLbl="node1" presStyleIdx="0" presStyleCnt="2" custScaleX="94154" custScaleY="86497" custLinFactY="6022" custLinFactNeighborX="26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DBEE-DD89-48E2-8639-0A69E0B48A2B}" type="pres">
      <dgm:prSet presAssocID="{DD14B2F0-C9AA-487A-8944-76BD5BDA77DB}" presName="spacer" presStyleCnt="0"/>
      <dgm:spPr/>
    </dgm:pt>
    <dgm:pt modelId="{69E872CC-39F1-4050-9363-9ADF4325A34B}" type="pres">
      <dgm:prSet presAssocID="{42F86779-B3D5-457F-956F-CA06566966CF}" presName="parentText" presStyleLbl="node1" presStyleIdx="1" presStyleCnt="2" custScaleX="93866" custScaleY="108057" custLinFactNeighborX="2796" custLinFactNeighborY="29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1373-7EEF-4E9F-9574-2D74BA522A92}" type="pres">
      <dgm:prSet presAssocID="{42F86779-B3D5-457F-956F-CA06566966CF}" presName="childText" presStyleLbl="revTx" presStyleIdx="0" presStyleCnt="1" custFlipHor="1" custScaleX="6300" custScaleY="28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FEBF07-0AF6-4486-81A5-78915CF7CFD9}" srcId="{64C0E84A-90FE-40AF-AEAD-2839F9370B96}" destId="{BE5F797B-0B7A-4D8A-9681-CBA2ACBE0BD6}" srcOrd="0" destOrd="0" parTransId="{EE78E5F3-70A8-4A88-8590-1CD25AF562CA}" sibTransId="{DD14B2F0-C9AA-487A-8944-76BD5BDA77DB}"/>
    <dgm:cxn modelId="{C7B7FDFD-3D99-4657-8C65-0E4D671E0A38}" type="presOf" srcId="{BE5F797B-0B7A-4D8A-9681-CBA2ACBE0BD6}" destId="{550E8C4B-EE19-4DE9-A2F5-390820AAF67D}" srcOrd="0" destOrd="0" presId="urn:microsoft.com/office/officeart/2005/8/layout/vList2"/>
    <dgm:cxn modelId="{294B86C2-B47A-4BC2-AB32-DE78495DEE88}" srcId="{64C0E84A-90FE-40AF-AEAD-2839F9370B96}" destId="{42F86779-B3D5-457F-956F-CA06566966CF}" srcOrd="1" destOrd="0" parTransId="{D634461C-67B7-492E-B12F-2BC8CA624344}" sibTransId="{A76E888A-8B64-41E3-B98D-0FACDFFFF239}"/>
    <dgm:cxn modelId="{9734B591-56F4-4673-A0EB-C067733CB9BE}" type="presOf" srcId="{64C0E84A-90FE-40AF-AEAD-2839F9370B96}" destId="{9037391A-8585-4DDA-ADC3-C350D368040F}" srcOrd="0" destOrd="0" presId="urn:microsoft.com/office/officeart/2005/8/layout/vList2"/>
    <dgm:cxn modelId="{6F696223-97BF-4116-8A2B-423BD9716226}" type="presOf" srcId="{42F86779-B3D5-457F-956F-CA06566966CF}" destId="{69E872CC-39F1-4050-9363-9ADF4325A34B}" srcOrd="0" destOrd="0" presId="urn:microsoft.com/office/officeart/2005/8/layout/vList2"/>
    <dgm:cxn modelId="{B31292DC-1125-493D-91EA-58160E6781D6}" srcId="{42F86779-B3D5-457F-956F-CA06566966CF}" destId="{C28E04D8-A587-4ACC-A5B1-7E1E6216EDD4}" srcOrd="0" destOrd="0" parTransId="{B69A038E-C3F1-43DF-9154-C430A4D5DAA3}" sibTransId="{5D9460D2-2F41-4823-8032-902D1F70A5EB}"/>
    <dgm:cxn modelId="{E45B6A27-DB4C-4E7B-B940-866E9297C3B0}" type="presOf" srcId="{C28E04D8-A587-4ACC-A5B1-7E1E6216EDD4}" destId="{1A101373-7EEF-4E9F-9574-2D74BA522A92}" srcOrd="0" destOrd="0" presId="urn:microsoft.com/office/officeart/2005/8/layout/vList2"/>
    <dgm:cxn modelId="{6AB0F2AA-5618-4A7D-A1F9-CDB27BE05838}" type="presParOf" srcId="{9037391A-8585-4DDA-ADC3-C350D368040F}" destId="{550E8C4B-EE19-4DE9-A2F5-390820AAF67D}" srcOrd="0" destOrd="0" presId="urn:microsoft.com/office/officeart/2005/8/layout/vList2"/>
    <dgm:cxn modelId="{EFB5EA3D-0531-46A0-A88A-AD5F6EA77409}" type="presParOf" srcId="{9037391A-8585-4DDA-ADC3-C350D368040F}" destId="{0469DBEE-DD89-48E2-8639-0A69E0B48A2B}" srcOrd="1" destOrd="0" presId="urn:microsoft.com/office/officeart/2005/8/layout/vList2"/>
    <dgm:cxn modelId="{F75459D6-8124-40E8-8240-7486E72B782B}" type="presParOf" srcId="{9037391A-8585-4DDA-ADC3-C350D368040F}" destId="{69E872CC-39F1-4050-9363-9ADF4325A34B}" srcOrd="2" destOrd="0" presId="urn:microsoft.com/office/officeart/2005/8/layout/vList2"/>
    <dgm:cxn modelId="{A42B7347-1111-47DC-9B4C-E25DEE9283FD}" type="presParOf" srcId="{9037391A-8585-4DDA-ADC3-C350D368040F}" destId="{1A101373-7EEF-4E9F-9574-2D74BA522A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0738C-43AC-4CCF-A183-79E90B498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9E0ED1-5A70-4EC7-9284-D7DBAF7D496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E94C4CD0-D4A1-495B-9FCA-C78A1AB5858E}" type="parTrans" cxnId="{B335EB91-DBB6-4583-ABBF-6961D08D6C7B}">
      <dgm:prSet/>
      <dgm:spPr/>
      <dgm:t>
        <a:bodyPr/>
        <a:lstStyle/>
        <a:p>
          <a:endParaRPr lang="ru-RU"/>
        </a:p>
      </dgm:t>
    </dgm:pt>
    <dgm:pt modelId="{2E10764C-143A-4569-8192-528D4A72789A}" type="sibTrans" cxnId="{B335EB91-DBB6-4583-ABBF-6961D08D6C7B}">
      <dgm:prSet/>
      <dgm:spPr/>
      <dgm:t>
        <a:bodyPr/>
        <a:lstStyle/>
        <a:p>
          <a:endParaRPr lang="ru-RU"/>
        </a:p>
      </dgm:t>
    </dgm:pt>
    <dgm:pt modelId="{828BFCE4-4A96-4260-A17E-A43E680DEEC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57B344-7912-47EA-8E00-5B9F9AB41281}" type="parTrans" cxnId="{1EBF4706-F9B2-42F5-B95D-8AB68D7985B4}">
      <dgm:prSet/>
      <dgm:spPr/>
      <dgm:t>
        <a:bodyPr/>
        <a:lstStyle/>
        <a:p>
          <a:endParaRPr lang="ru-RU"/>
        </a:p>
      </dgm:t>
    </dgm:pt>
    <dgm:pt modelId="{A9036F85-31A4-4A47-B7B1-6565D45BB52E}" type="sibTrans" cxnId="{1EBF4706-F9B2-42F5-B95D-8AB68D7985B4}">
      <dgm:prSet/>
      <dgm:spPr/>
      <dgm:t>
        <a:bodyPr/>
        <a:lstStyle/>
        <a:p>
          <a:endParaRPr lang="ru-RU"/>
        </a:p>
      </dgm:t>
    </dgm:pt>
    <dgm:pt modelId="{F43EF2AD-9B3A-4282-9E5F-33B5D34FD1E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99EBC12-83FF-485E-8957-C89674C9F17B}" type="parTrans" cxnId="{4A690CAC-5A08-45BA-8534-539F2257F44D}">
      <dgm:prSet/>
      <dgm:spPr/>
      <dgm:t>
        <a:bodyPr/>
        <a:lstStyle/>
        <a:p>
          <a:endParaRPr lang="ru-RU"/>
        </a:p>
      </dgm:t>
    </dgm:pt>
    <dgm:pt modelId="{538A3AEE-9869-4CFB-ABDF-B4787FD5ADC1}" type="sibTrans" cxnId="{4A690CAC-5A08-45BA-8534-539F2257F44D}">
      <dgm:prSet/>
      <dgm:spPr/>
      <dgm:t>
        <a:bodyPr/>
        <a:lstStyle/>
        <a:p>
          <a:endParaRPr lang="ru-RU"/>
        </a:p>
      </dgm:t>
    </dgm:pt>
    <dgm:pt modelId="{931BE20E-00D1-487E-ABB8-A67B0639C738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/>
            <a:t>   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8A68D6-2277-4461-9E76-4617D4AC42A6}" type="parTrans" cxnId="{B5287143-0E53-44C4-A612-BA46D334EE60}">
      <dgm:prSet/>
      <dgm:spPr/>
      <dgm:t>
        <a:bodyPr/>
        <a:lstStyle/>
        <a:p>
          <a:endParaRPr lang="ru-RU"/>
        </a:p>
      </dgm:t>
    </dgm:pt>
    <dgm:pt modelId="{37C714D6-6A8D-4823-BC62-5A563F2EA283}" type="sibTrans" cxnId="{B5287143-0E53-44C4-A612-BA46D334EE60}">
      <dgm:prSet/>
      <dgm:spPr/>
      <dgm:t>
        <a:bodyPr/>
        <a:lstStyle/>
        <a:p>
          <a:endParaRPr lang="ru-RU"/>
        </a:p>
      </dgm:t>
    </dgm:pt>
    <dgm:pt modelId="{62084490-21B5-42CB-B5BF-DDE8A23C516A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A808FBD-249A-4D48-A7CF-9EEE9091D02D}" type="parTrans" cxnId="{97AB18E0-0F81-4BBA-8027-DAB349CED39C}">
      <dgm:prSet/>
      <dgm:spPr/>
      <dgm:t>
        <a:bodyPr/>
        <a:lstStyle/>
        <a:p>
          <a:endParaRPr lang="ru-RU"/>
        </a:p>
      </dgm:t>
    </dgm:pt>
    <dgm:pt modelId="{F10FAFB5-A717-4E0E-A0D9-7C3E466A2E0A}" type="sibTrans" cxnId="{97AB18E0-0F81-4BBA-8027-DAB349CED39C}">
      <dgm:prSet/>
      <dgm:spPr/>
      <dgm:t>
        <a:bodyPr/>
        <a:lstStyle/>
        <a:p>
          <a:endParaRPr lang="ru-RU"/>
        </a:p>
      </dgm:t>
    </dgm:pt>
    <dgm:pt modelId="{12F6B0DB-4680-40D8-9548-3D9F327F5792}" type="pres">
      <dgm:prSet presAssocID="{6EC0738C-43AC-4CCF-A183-79E90B498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EF29D-2C8C-462C-849C-8948789271A9}" type="pres">
      <dgm:prSet presAssocID="{A39E0ED1-5A70-4EC7-9284-D7DBAF7D4963}" presName="parentText" presStyleLbl="node1" presStyleIdx="0" presStyleCnt="1" custScaleX="74794" custScaleY="117185" custLinFactNeighborX="-206" custLinFactNeighborY="-15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87404-4EDE-41DA-A276-209D56956353}" type="pres">
      <dgm:prSet presAssocID="{A39E0ED1-5A70-4EC7-9284-D7DBAF7D4963}" presName="childText" presStyleLbl="revTx" presStyleIdx="0" presStyleCnt="1" custScaleX="88496" custScaleY="96276" custLinFactNeighborX="-5722" custLinFactNeighborY="-1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90CAC-5A08-45BA-8534-539F2257F44D}" srcId="{A39E0ED1-5A70-4EC7-9284-D7DBAF7D4963}" destId="{F43EF2AD-9B3A-4282-9E5F-33B5D34FD1E0}" srcOrd="2" destOrd="0" parTransId="{999EBC12-83FF-485E-8957-C89674C9F17B}" sibTransId="{538A3AEE-9869-4CFB-ABDF-B4787FD5ADC1}"/>
    <dgm:cxn modelId="{97AB18E0-0F81-4BBA-8027-DAB349CED39C}" srcId="{A39E0ED1-5A70-4EC7-9284-D7DBAF7D4963}" destId="{62084490-21B5-42CB-B5BF-DDE8A23C516A}" srcOrd="3" destOrd="0" parTransId="{3A808FBD-249A-4D48-A7CF-9EEE9091D02D}" sibTransId="{F10FAFB5-A717-4E0E-A0D9-7C3E466A2E0A}"/>
    <dgm:cxn modelId="{3C783208-DA2F-4064-92D2-D63925C2661D}" type="presOf" srcId="{6EC0738C-43AC-4CCF-A183-79E90B4986C8}" destId="{12F6B0DB-4680-40D8-9548-3D9F327F5792}" srcOrd="0" destOrd="0" presId="urn:microsoft.com/office/officeart/2005/8/layout/vList2"/>
    <dgm:cxn modelId="{37C45099-00B4-417C-B10B-6AC678370C6B}" type="presOf" srcId="{62084490-21B5-42CB-B5BF-DDE8A23C516A}" destId="{30C87404-4EDE-41DA-A276-209D56956353}" srcOrd="0" destOrd="3" presId="urn:microsoft.com/office/officeart/2005/8/layout/vList2"/>
    <dgm:cxn modelId="{CB9069BA-9614-4D09-BDF3-ADEFAE28FFD9}" type="presOf" srcId="{A39E0ED1-5A70-4EC7-9284-D7DBAF7D4963}" destId="{F25EF29D-2C8C-462C-849C-8948789271A9}" srcOrd="0" destOrd="0" presId="urn:microsoft.com/office/officeart/2005/8/layout/vList2"/>
    <dgm:cxn modelId="{1EBF4706-F9B2-42F5-B95D-8AB68D7985B4}" srcId="{A39E0ED1-5A70-4EC7-9284-D7DBAF7D4963}" destId="{828BFCE4-4A96-4260-A17E-A43E680DEECC}" srcOrd="1" destOrd="0" parTransId="{AE57B344-7912-47EA-8E00-5B9F9AB41281}" sibTransId="{A9036F85-31A4-4A47-B7B1-6565D45BB52E}"/>
    <dgm:cxn modelId="{3A2F5446-BAD5-45EB-AF1F-84E9E79CD0AE}" type="presOf" srcId="{931BE20E-00D1-487E-ABB8-A67B0639C738}" destId="{30C87404-4EDE-41DA-A276-209D56956353}" srcOrd="0" destOrd="0" presId="urn:microsoft.com/office/officeart/2005/8/layout/vList2"/>
    <dgm:cxn modelId="{02D90317-B7D5-4E0F-B938-C1FF5FCA5563}" type="presOf" srcId="{828BFCE4-4A96-4260-A17E-A43E680DEECC}" destId="{30C87404-4EDE-41DA-A276-209D56956353}" srcOrd="0" destOrd="1" presId="urn:microsoft.com/office/officeart/2005/8/layout/vList2"/>
    <dgm:cxn modelId="{B5287143-0E53-44C4-A612-BA46D334EE60}" srcId="{A39E0ED1-5A70-4EC7-9284-D7DBAF7D4963}" destId="{931BE20E-00D1-487E-ABB8-A67B0639C738}" srcOrd="0" destOrd="0" parTransId="{BD8A68D6-2277-4461-9E76-4617D4AC42A6}" sibTransId="{37C714D6-6A8D-4823-BC62-5A563F2EA283}"/>
    <dgm:cxn modelId="{B335EB91-DBB6-4583-ABBF-6961D08D6C7B}" srcId="{6EC0738C-43AC-4CCF-A183-79E90B4986C8}" destId="{A39E0ED1-5A70-4EC7-9284-D7DBAF7D4963}" srcOrd="0" destOrd="0" parTransId="{E94C4CD0-D4A1-495B-9FCA-C78A1AB5858E}" sibTransId="{2E10764C-143A-4569-8192-528D4A72789A}"/>
    <dgm:cxn modelId="{930B7B5D-266E-4E74-AFCA-BF7B6D3BD12B}" type="presOf" srcId="{F43EF2AD-9B3A-4282-9E5F-33B5D34FD1E0}" destId="{30C87404-4EDE-41DA-A276-209D56956353}" srcOrd="0" destOrd="2" presId="urn:microsoft.com/office/officeart/2005/8/layout/vList2"/>
    <dgm:cxn modelId="{FCDDA882-ED1F-4804-9D9E-72135DA4C2BB}" type="presParOf" srcId="{12F6B0DB-4680-40D8-9548-3D9F327F5792}" destId="{F25EF29D-2C8C-462C-849C-8948789271A9}" srcOrd="0" destOrd="0" presId="urn:microsoft.com/office/officeart/2005/8/layout/vList2"/>
    <dgm:cxn modelId="{74436D31-C8A2-4B6C-B72A-4CF2D57F4E0A}" type="presParOf" srcId="{12F6B0DB-4680-40D8-9548-3D9F327F5792}" destId="{30C87404-4EDE-41DA-A276-209D569563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6F247-DE7E-48EB-81BC-43611168FAD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01409-8D22-455E-A3A4-B86D095720C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6B3C20-1161-4FAD-87C8-089B31330B2B}" type="parTrans" cxnId="{729C4F55-02CF-41F6-A7F5-713FA4EEC9E4}">
      <dgm:prSet/>
      <dgm:spPr/>
      <dgm:t>
        <a:bodyPr/>
        <a:lstStyle/>
        <a:p>
          <a:endParaRPr lang="ru-RU"/>
        </a:p>
      </dgm:t>
    </dgm:pt>
    <dgm:pt modelId="{73D239F2-5B45-460A-B478-90159222ACC2}" type="sibTrans" cxnId="{729C4F55-02CF-41F6-A7F5-713FA4EEC9E4}">
      <dgm:prSet/>
      <dgm:spPr/>
      <dgm:t>
        <a:bodyPr/>
        <a:lstStyle/>
        <a:p>
          <a:endParaRPr lang="ru-RU"/>
        </a:p>
      </dgm:t>
    </dgm:pt>
    <dgm:pt modelId="{BEE831BE-BC8A-4322-A145-E5C932746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1FC7F9-595D-4C16-91D1-0361313E33A7}" type="parTrans" cxnId="{453E471A-782C-4561-A869-3BCFBFAA90DC}">
      <dgm:prSet/>
      <dgm:spPr/>
      <dgm:t>
        <a:bodyPr/>
        <a:lstStyle/>
        <a:p>
          <a:endParaRPr lang="ru-RU"/>
        </a:p>
      </dgm:t>
    </dgm:pt>
    <dgm:pt modelId="{8A4B5A11-E093-4B6D-B713-D92C371BB44B}" type="sibTrans" cxnId="{453E471A-782C-4561-A869-3BCFBFAA90DC}">
      <dgm:prSet/>
      <dgm:spPr/>
      <dgm:t>
        <a:bodyPr/>
        <a:lstStyle/>
        <a:p>
          <a:endParaRPr lang="ru-RU"/>
        </a:p>
      </dgm:t>
    </dgm:pt>
    <dgm:pt modelId="{84359B42-F664-4409-B6DF-106ACEF12E6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C1778C-629A-4D70-89EE-071786EACCFC}" type="parTrans" cxnId="{8ADC8567-C049-4372-A025-856EB5BA8493}">
      <dgm:prSet/>
      <dgm:spPr/>
      <dgm:t>
        <a:bodyPr/>
        <a:lstStyle/>
        <a:p>
          <a:endParaRPr lang="ru-RU"/>
        </a:p>
      </dgm:t>
    </dgm:pt>
    <dgm:pt modelId="{B243BDC0-3BDD-4106-BC16-57DF62B9A9F4}" type="sibTrans" cxnId="{8ADC8567-C049-4372-A025-856EB5BA8493}">
      <dgm:prSet/>
      <dgm:spPr/>
      <dgm:t>
        <a:bodyPr/>
        <a:lstStyle/>
        <a:p>
          <a:endParaRPr lang="ru-RU"/>
        </a:p>
      </dgm:t>
    </dgm:pt>
    <dgm:pt modelId="{CE0B2BC5-6358-4E5E-8B65-7308397408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28F363-5A74-4CCA-8541-A0EB82A3808D}" type="parTrans" cxnId="{2C1CF372-11C2-433E-86E0-25E21FED9BBA}">
      <dgm:prSet/>
      <dgm:spPr/>
      <dgm:t>
        <a:bodyPr/>
        <a:lstStyle/>
        <a:p>
          <a:endParaRPr lang="ru-RU"/>
        </a:p>
      </dgm:t>
    </dgm:pt>
    <dgm:pt modelId="{E2B8A9B3-E69C-4C78-921B-8C16B96CB44D}" type="sibTrans" cxnId="{2C1CF372-11C2-433E-86E0-25E21FED9BBA}">
      <dgm:prSet/>
      <dgm:spPr/>
      <dgm:t>
        <a:bodyPr/>
        <a:lstStyle/>
        <a:p>
          <a:endParaRPr lang="ru-RU"/>
        </a:p>
      </dgm:t>
    </dgm:pt>
    <dgm:pt modelId="{321A1F96-993F-44BD-AAEC-CDC673D1BB09}" type="pres">
      <dgm:prSet presAssocID="{A7A6F247-DE7E-48EB-81BC-43611168FAD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F3FA0DB-B89C-47FD-90D3-3BDD6E0C317F}" type="pres">
      <dgm:prSet presAssocID="{A9001409-8D22-455E-A3A4-B86D095720CC}" presName="singleCycle" presStyleCnt="0"/>
      <dgm:spPr/>
    </dgm:pt>
    <dgm:pt modelId="{0FED0453-8F77-4D4B-8DB4-72C9CABC5543}" type="pres">
      <dgm:prSet presAssocID="{A9001409-8D22-455E-A3A4-B86D095720CC}" presName="singleCenter" presStyleLbl="node1" presStyleIdx="0" presStyleCnt="4" custScaleX="159246" custScaleY="141023" custLinFactNeighborX="-284" custLinFactNeighborY="-3309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DEA2F2F-E331-40B7-B517-D8C766B5C693}" type="pres">
      <dgm:prSet presAssocID="{751FC7F9-595D-4C16-91D1-0361313E33A7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EA4E8D4-C759-48F3-847E-41AC2FFAFE64}" type="pres">
      <dgm:prSet presAssocID="{BEE831BE-BC8A-4322-A145-E5C9327464B9}" presName="text0" presStyleLbl="node1" presStyleIdx="1" presStyleCnt="4" custScaleX="260365" custScaleY="257882" custRadScaleRad="41532" custRadScaleInc="289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269B7-413D-4645-9534-1C84FA31DE0B}" type="pres">
      <dgm:prSet presAssocID="{0EC1778C-629A-4D70-89EE-071786EACCF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B5DE35C-1285-41E3-8319-9397186BE702}" type="pres">
      <dgm:prSet presAssocID="{84359B42-F664-4409-B6DF-106ACEF12E65}" presName="text0" presStyleLbl="node1" presStyleIdx="2" presStyleCnt="4" custScaleX="262922" custScaleY="261183" custRadScaleRad="126453" custRadScaleInc="-8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D3369-0C84-4084-BA4E-34941FEE82D6}" type="pres">
      <dgm:prSet presAssocID="{ED28F363-5A74-4CCA-8541-A0EB82A3808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2E290D-7C0F-41C6-8B5C-393FE325B524}" type="pres">
      <dgm:prSet presAssocID="{CE0B2BC5-6358-4E5E-8B65-730839740878}" presName="text0" presStyleLbl="node1" presStyleIdx="3" presStyleCnt="4" custScaleX="239724" custScaleY="441508" custRadScaleRad="114786" custRadScaleInc="5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91273-91AE-491A-8763-A6071C0CCF75}" type="presOf" srcId="{CE0B2BC5-6358-4E5E-8B65-730839740878}" destId="{3D2E290D-7C0F-41C6-8B5C-393FE325B524}" srcOrd="0" destOrd="0" presId="urn:microsoft.com/office/officeart/2008/layout/RadialCluster"/>
    <dgm:cxn modelId="{BD5CA87E-749B-4BFF-BB8F-2F9B85FFB88B}" type="presOf" srcId="{BEE831BE-BC8A-4322-A145-E5C9327464B9}" destId="{DEA4E8D4-C759-48F3-847E-41AC2FFAFE64}" srcOrd="0" destOrd="0" presId="urn:microsoft.com/office/officeart/2008/layout/RadialCluster"/>
    <dgm:cxn modelId="{2C1CF372-11C2-433E-86E0-25E21FED9BBA}" srcId="{A9001409-8D22-455E-A3A4-B86D095720CC}" destId="{CE0B2BC5-6358-4E5E-8B65-730839740878}" srcOrd="2" destOrd="0" parTransId="{ED28F363-5A74-4CCA-8541-A0EB82A3808D}" sibTransId="{E2B8A9B3-E69C-4C78-921B-8C16B96CB44D}"/>
    <dgm:cxn modelId="{5424D7B0-A997-4AC1-B14E-8A79808B2577}" type="presOf" srcId="{ED28F363-5A74-4CCA-8541-A0EB82A3808D}" destId="{6FAD3369-0C84-4084-BA4E-34941FEE82D6}" srcOrd="0" destOrd="0" presId="urn:microsoft.com/office/officeart/2008/layout/RadialCluster"/>
    <dgm:cxn modelId="{CC0E3E4E-F8ED-4326-82A3-6F131AF0F1E9}" type="presOf" srcId="{A7A6F247-DE7E-48EB-81BC-43611168FAD5}" destId="{321A1F96-993F-44BD-AAEC-CDC673D1BB09}" srcOrd="0" destOrd="0" presId="urn:microsoft.com/office/officeart/2008/layout/RadialCluster"/>
    <dgm:cxn modelId="{2CB3F108-3492-48EE-B44D-BE0ABA2EA1F1}" type="presOf" srcId="{751FC7F9-595D-4C16-91D1-0361313E33A7}" destId="{2DEA2F2F-E331-40B7-B517-D8C766B5C693}" srcOrd="0" destOrd="0" presId="urn:microsoft.com/office/officeart/2008/layout/RadialCluster"/>
    <dgm:cxn modelId="{56274590-84BA-4781-A795-9DE523E0F514}" type="presOf" srcId="{0EC1778C-629A-4D70-89EE-071786EACCFC}" destId="{24C269B7-413D-4645-9534-1C84FA31DE0B}" srcOrd="0" destOrd="0" presId="urn:microsoft.com/office/officeart/2008/layout/RadialCluster"/>
    <dgm:cxn modelId="{453E471A-782C-4561-A869-3BCFBFAA90DC}" srcId="{A9001409-8D22-455E-A3A4-B86D095720CC}" destId="{BEE831BE-BC8A-4322-A145-E5C9327464B9}" srcOrd="0" destOrd="0" parTransId="{751FC7F9-595D-4C16-91D1-0361313E33A7}" sibTransId="{8A4B5A11-E093-4B6D-B713-D92C371BB44B}"/>
    <dgm:cxn modelId="{B76CC6CB-8F3B-4484-A3D3-5CED2AEFE2F7}" type="presOf" srcId="{A9001409-8D22-455E-A3A4-B86D095720CC}" destId="{0FED0453-8F77-4D4B-8DB4-72C9CABC5543}" srcOrd="0" destOrd="0" presId="urn:microsoft.com/office/officeart/2008/layout/RadialCluster"/>
    <dgm:cxn modelId="{E2FF66D7-2514-42C2-BB20-6B635198D9F1}" type="presOf" srcId="{84359B42-F664-4409-B6DF-106ACEF12E65}" destId="{3B5DE35C-1285-41E3-8319-9397186BE702}" srcOrd="0" destOrd="0" presId="urn:microsoft.com/office/officeart/2008/layout/RadialCluster"/>
    <dgm:cxn modelId="{729C4F55-02CF-41F6-A7F5-713FA4EEC9E4}" srcId="{A7A6F247-DE7E-48EB-81BC-43611168FAD5}" destId="{A9001409-8D22-455E-A3A4-B86D095720CC}" srcOrd="0" destOrd="0" parTransId="{FC6B3C20-1161-4FAD-87C8-089B31330B2B}" sibTransId="{73D239F2-5B45-460A-B478-90159222ACC2}"/>
    <dgm:cxn modelId="{8ADC8567-C049-4372-A025-856EB5BA8493}" srcId="{A9001409-8D22-455E-A3A4-B86D095720CC}" destId="{84359B42-F664-4409-B6DF-106ACEF12E65}" srcOrd="1" destOrd="0" parTransId="{0EC1778C-629A-4D70-89EE-071786EACCFC}" sibTransId="{B243BDC0-3BDD-4106-BC16-57DF62B9A9F4}"/>
    <dgm:cxn modelId="{CFBD30E5-F418-4377-AF3D-EF08B5C780C1}" type="presParOf" srcId="{321A1F96-993F-44BD-AAEC-CDC673D1BB09}" destId="{9F3FA0DB-B89C-47FD-90D3-3BDD6E0C317F}" srcOrd="0" destOrd="0" presId="urn:microsoft.com/office/officeart/2008/layout/RadialCluster"/>
    <dgm:cxn modelId="{AA2D404F-B02A-4CA6-8B2D-4A5371704490}" type="presParOf" srcId="{9F3FA0DB-B89C-47FD-90D3-3BDD6E0C317F}" destId="{0FED0453-8F77-4D4B-8DB4-72C9CABC5543}" srcOrd="0" destOrd="0" presId="urn:microsoft.com/office/officeart/2008/layout/RadialCluster"/>
    <dgm:cxn modelId="{CE981E7F-8E3A-4AFE-8EDC-FACAB45B90BF}" type="presParOf" srcId="{9F3FA0DB-B89C-47FD-90D3-3BDD6E0C317F}" destId="{2DEA2F2F-E331-40B7-B517-D8C766B5C693}" srcOrd="1" destOrd="0" presId="urn:microsoft.com/office/officeart/2008/layout/RadialCluster"/>
    <dgm:cxn modelId="{B87498F0-CB67-457A-9591-E041B7B8B32C}" type="presParOf" srcId="{9F3FA0DB-B89C-47FD-90D3-3BDD6E0C317F}" destId="{DEA4E8D4-C759-48F3-847E-41AC2FFAFE64}" srcOrd="2" destOrd="0" presId="urn:microsoft.com/office/officeart/2008/layout/RadialCluster"/>
    <dgm:cxn modelId="{C8935D81-C18D-4619-8AD1-7098359F22EE}" type="presParOf" srcId="{9F3FA0DB-B89C-47FD-90D3-3BDD6E0C317F}" destId="{24C269B7-413D-4645-9534-1C84FA31DE0B}" srcOrd="3" destOrd="0" presId="urn:microsoft.com/office/officeart/2008/layout/RadialCluster"/>
    <dgm:cxn modelId="{49658944-37D9-4FD9-B91C-3F766EF1F8AF}" type="presParOf" srcId="{9F3FA0DB-B89C-47FD-90D3-3BDD6E0C317F}" destId="{3B5DE35C-1285-41E3-8319-9397186BE702}" srcOrd="4" destOrd="0" presId="urn:microsoft.com/office/officeart/2008/layout/RadialCluster"/>
    <dgm:cxn modelId="{97D37744-446F-40BB-9F78-6A83C85ACA0C}" type="presParOf" srcId="{9F3FA0DB-B89C-47FD-90D3-3BDD6E0C317F}" destId="{6FAD3369-0C84-4084-BA4E-34941FEE82D6}" srcOrd="5" destOrd="0" presId="urn:microsoft.com/office/officeart/2008/layout/RadialCluster"/>
    <dgm:cxn modelId="{09B8B0A1-D275-4A6B-B0F2-882D1151E1CD}" type="presParOf" srcId="{9F3FA0DB-B89C-47FD-90D3-3BDD6E0C317F}" destId="{3D2E290D-7C0F-41C6-8B5C-393FE325B52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E8C4B-EE19-4DE9-A2F5-390820AAF67D}">
      <dsp:nvSpPr>
        <dsp:cNvPr id="0" name=""/>
        <dsp:cNvSpPr/>
      </dsp:nvSpPr>
      <dsp:spPr>
        <a:xfrm>
          <a:off x="512704" y="778307"/>
          <a:ext cx="8609441" cy="1392532"/>
        </a:xfrm>
        <a:prstGeom prst="roundRect">
          <a:avLst/>
        </a:prstGeom>
        <a:solidFill>
          <a:schemeClr val="bg1"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Противодействие </a:t>
          </a:r>
          <a:r>
            <a:rPr lang="ru-RU" sz="24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наркоугрозе</a:t>
          </a: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эффективно только при определении основных направлений  и постановке конкретных задач перед всеми участниками реализации государственной антинаркотической политики.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704" y="778307"/>
        <a:ext cx="8609441" cy="1392532"/>
      </dsp:txXfrm>
    </dsp:sp>
    <dsp:sp modelId="{69E872CC-39F1-4050-9363-9ADF4325A34B}">
      <dsp:nvSpPr>
        <dsp:cNvPr id="0" name=""/>
        <dsp:cNvSpPr/>
      </dsp:nvSpPr>
      <dsp:spPr>
        <a:xfrm>
          <a:off x="536112" y="2388376"/>
          <a:ext cx="8583107" cy="1739631"/>
        </a:xfrm>
        <a:prstGeom prst="roundRect">
          <a:avLst/>
        </a:prstGeom>
        <a:noFill/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 целью выработки и принятия управленческих решений                                   по противодействию незаконному обороту и потреблению наркотиков в Нижегородской области ежегодно с 2007 года проводится мониторинг наркоситуации. </a:t>
          </a:r>
          <a:endParaRPr lang="ru-RU" sz="24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6112" y="2388376"/>
        <a:ext cx="8583107" cy="1739631"/>
      </dsp:txXfrm>
    </dsp:sp>
    <dsp:sp modelId="{1A101373-7EEF-4E9F-9574-2D74BA522A92}">
      <dsp:nvSpPr>
        <dsp:cNvPr id="0" name=""/>
        <dsp:cNvSpPr/>
      </dsp:nvSpPr>
      <dsp:spPr>
        <a:xfrm flipH="1">
          <a:off x="4283964" y="3813521"/>
          <a:ext cx="576072" cy="29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flipH="1">
        <a:off x="4283964" y="3813521"/>
        <a:ext cx="576072" cy="2979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EF29D-2C8C-462C-849C-8948789271A9}">
      <dsp:nvSpPr>
        <dsp:cNvPr id="0" name=""/>
        <dsp:cNvSpPr/>
      </dsp:nvSpPr>
      <dsp:spPr>
        <a:xfrm>
          <a:off x="1259610" y="1353008"/>
          <a:ext cx="7599522" cy="1402598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</a:rPr>
            <a:t>Правовыми основами проведения мониторинга наркоситуации в Нижегородской области являются:</a:t>
          </a:r>
          <a:endParaRPr lang="ru-RU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259610" y="1353008"/>
        <a:ext cx="7599522" cy="1402598"/>
      </dsp:txXfrm>
    </dsp:sp>
    <dsp:sp modelId="{30C87404-4EDE-41DA-A276-209D56956353}">
      <dsp:nvSpPr>
        <dsp:cNvPr id="0" name=""/>
        <dsp:cNvSpPr/>
      </dsp:nvSpPr>
      <dsp:spPr>
        <a:xfrm>
          <a:off x="3048" y="2958137"/>
          <a:ext cx="8991729" cy="2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599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  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Конституция РФ;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Стратегия государственной антинаркотической политики РФ до 2020 года, утверждённая Указом Президента РФ от 09.06.2010 № 690 (далее – Стратегия);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Указ Губернатора Нижегородской области от 03.05.2012 № 32 «Об осуществлении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Нижегородской области» (в редакции Указа Губернатора Нижегородской области от 26.02.2019 №24);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Положение о государственной системе мониторинга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наркоситуации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 РФ, утверждённое постановлением Правительства РФ от 20.06.2011 № 485.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" y="2958137"/>
        <a:ext cx="8991729" cy="25484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ED0453-8F77-4D4B-8DB4-72C9CABC5543}">
      <dsp:nvSpPr>
        <dsp:cNvPr id="0" name=""/>
        <dsp:cNvSpPr/>
      </dsp:nvSpPr>
      <dsp:spPr>
        <a:xfrm>
          <a:off x="3122360" y="35991"/>
          <a:ext cx="2726854" cy="241481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Достижение целей мониторинга наркоситуации осуществляется посредством решения следующих основных задач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60" y="35991"/>
        <a:ext cx="2726854" cy="2414812"/>
      </dsp:txXfrm>
    </dsp:sp>
    <dsp:sp modelId="{2DEA2F2F-E331-40B7-B517-D8C766B5C693}">
      <dsp:nvSpPr>
        <dsp:cNvPr id="0" name=""/>
        <dsp:cNvSpPr/>
      </dsp:nvSpPr>
      <dsp:spPr>
        <a:xfrm rot="5241923">
          <a:off x="4473790" y="2521541"/>
          <a:ext cx="141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6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4E8D4-C759-48F3-847E-41AC2FFAFE64}">
      <dsp:nvSpPr>
        <dsp:cNvPr id="0" name=""/>
        <dsp:cNvSpPr/>
      </dsp:nvSpPr>
      <dsp:spPr>
        <a:xfrm>
          <a:off x="3122374" y="2592279"/>
          <a:ext cx="2987107" cy="295862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б) своевременное выявление негативных тенденций развития наркоситуации, новых угроз национальной безопасности, возникающее вследствие незаконного оборота наркотиков, а также вызывающих их факторов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74" y="2592279"/>
        <a:ext cx="2987107" cy="2958620"/>
      </dsp:txXfrm>
    </dsp:sp>
    <dsp:sp modelId="{24C269B7-413D-4645-9534-1C84FA31DE0B}">
      <dsp:nvSpPr>
        <dsp:cNvPr id="0" name=""/>
        <dsp:cNvSpPr/>
      </dsp:nvSpPr>
      <dsp:spPr>
        <a:xfrm rot="580172">
          <a:off x="5847472" y="1496320"/>
          <a:ext cx="245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4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DE35C-1285-41E3-8319-9397186BE702}">
      <dsp:nvSpPr>
        <dsp:cNvPr id="0" name=""/>
        <dsp:cNvSpPr/>
      </dsp:nvSpPr>
      <dsp:spPr>
        <a:xfrm>
          <a:off x="6091179" y="275667"/>
          <a:ext cx="3016443" cy="2996492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в)прогнозирование развития наркоситуации и выработка предложений по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ее улучшению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1179" y="275667"/>
        <a:ext cx="3016443" cy="2996492"/>
      </dsp:txXfrm>
    </dsp:sp>
    <dsp:sp modelId="{6FAD3369-0C84-4084-BA4E-34941FEE82D6}">
      <dsp:nvSpPr>
        <dsp:cNvPr id="0" name=""/>
        <dsp:cNvSpPr/>
      </dsp:nvSpPr>
      <dsp:spPr>
        <a:xfrm rot="9176957">
          <a:off x="2847365" y="2005769"/>
          <a:ext cx="2909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9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E290D-7C0F-41C6-8B5C-393FE325B524}">
      <dsp:nvSpPr>
        <dsp:cNvPr id="0" name=""/>
        <dsp:cNvSpPr/>
      </dsp:nvSpPr>
      <dsp:spPr>
        <a:xfrm>
          <a:off x="112979" y="241465"/>
          <a:ext cx="2750298" cy="5065319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а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 непрерывное получение и анализ информации о состоянии процессов и явлений в сфере оборота наркотиков и их </a:t>
          </a:r>
          <a:r>
            <a:rPr lang="ru-RU" sz="1800" kern="1200" dirty="0" err="1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прекурсоров</a:t>
          </a:r>
          <a:r>
            <a:rPr lang="ru-RU" sz="1800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, а также в области противодействия их незаконному обороту, профилактики немедицинского потребления наркотиков, лечения и медико-социальной реабилитации больных наркоманией</a:t>
          </a:r>
          <a:endParaRPr lang="ru-RU" sz="18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979" y="241465"/>
        <a:ext cx="2750298" cy="5065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04B7-CB22-4B2C-BFCB-73E88DED1A6A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32570-DD4D-4F9B-AC11-6CB2E1291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01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679422-1047-4F38-AFD9-407E2C62360B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32570-DD4D-4F9B-AC11-6CB2E129151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779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DA14B14-C020-4250-A72C-6B288F58A521}" type="slidenum">
              <a:rPr lang="ru-RU" sz="1200">
                <a:latin typeface="Calibri" pitchFamily="34" charset="0"/>
              </a:rPr>
              <a:pPr algn="r" eaLnBrk="1" hangingPunct="1"/>
              <a:t>21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11FBC1-DC73-404D-B9EF-AAE52CC2C752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91E7-60E3-4E15-ACD3-EAA88161FC4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2BC4C-829F-4BF6-B0B6-8596BCE559F0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704E-194B-46E2-96C6-D8E7A132F83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8329E-D687-479C-A300-C49AEC8CB40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14CE5-C513-421D-A4EC-6DD353E0026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8FA-CED4-46E4-B784-065F4AEE3263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8516-A77E-45C9-BAC0-34243ACED56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072BFF-68FC-4B71-B1B7-42854356F9ED}" type="datetimeFigureOut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2690F-50D8-4665-886C-EEE4CD428694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EA00F-F54D-4CBA-9DBD-CD81CCA1B66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2777-C05D-4BD7-90F9-BFDABB470F5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BE124-345B-44E0-8973-8F98C8AF1298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383DA-40BA-45AF-81BC-CCF4EDC5BD1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815D5-352B-4A09-ABF8-2C3C50AD49AE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9E00-302E-42C4-AC3C-CDEE8E72CFE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7FC4E-3B50-4BC0-9F72-5653ABBE4A01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4AF4B-4263-445F-B1C5-ED007EFAC332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69DDD-527E-494D-81AF-18B8CE59198F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3108-C0A6-4816-8071-6AF7614064C7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DC129-5EDD-433A-BA29-2CAB458367B2}" type="datetimeFigureOut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04E6EDC-0699-4F4B-9814-086F116B728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1E34CE-9CC2-4EE4-A665-37C7124EDD67}" type="datetimeFigureOut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6/16/2020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9CAB48E-9516-48D8-A1C2-11CDD7C481A0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Arial" charset="0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71736"/>
            <a:ext cx="7956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4" name="Picture 9" descr="mv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83"/>
            <a:ext cx="1551284" cy="9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97000"/>
          <a:ext cx="8208912" cy="498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498432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5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наркоситуации в Нижегородской области </a:t>
                      </a:r>
                      <a:r>
                        <a:rPr lang="ru-RU" sz="4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(итоги мониторинга за 2019 год)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718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молодежи в общем числе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28180" y="2132852"/>
          <a:ext cx="2736306" cy="6297924"/>
        </p:xfrm>
        <a:graphic>
          <a:graphicData uri="http://schemas.openxmlformats.org/drawingml/2006/table">
            <a:tbl>
              <a:tblPr/>
              <a:tblGrid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  <a:gridCol w="304034"/>
              </a:tblGrid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48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3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3170" y="1392996"/>
          <a:ext cx="3577660" cy="4072008"/>
        </p:xfrm>
        <a:graphic>
          <a:graphicData uri="http://schemas.openxmlformats.org/drawingml/2006/table">
            <a:tbl>
              <a:tblPr/>
              <a:tblGrid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  <a:gridCol w="357766"/>
              </a:tblGrid>
              <a:tr h="3577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1.5. Удельный вес молодежи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лиц, осужденных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03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66800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62050" y="387667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5" y="4695825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790825" y="5048250"/>
            <a:ext cx="200025" cy="409575"/>
          </a:xfrm>
          <a:prstGeom prst="rect">
            <a:avLst/>
          </a:prstGeom>
          <a:solidFill>
            <a:srgbClr val="64FFFF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3568" y="1700808"/>
          <a:ext cx="8064896" cy="4015278"/>
        </p:xfrm>
        <a:graphic>
          <a:graphicData uri="http://schemas.openxmlformats.org/drawingml/2006/table">
            <a:tbl>
              <a:tblPr/>
              <a:tblGrid>
                <a:gridCol w="6203920"/>
                <a:gridCol w="896026"/>
                <a:gridCol w="964950"/>
              </a:tblGrid>
              <a:tr h="673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правоохранительных органов по линии незаконного оборота наркотиков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Зарегистрировано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наркопреступлений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3588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3754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Связанных со сбытом НС и ПВ (ст.228.1 УК РФ)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2434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Выявлено и ликвидировано </a:t>
                      </a:r>
                      <a:r>
                        <a:rPr lang="ru-RU" dirty="0" err="1" smtClean="0"/>
                        <a:t>наркопритонов</a:t>
                      </a:r>
                      <a:r>
                        <a:rPr lang="ru-RU" dirty="0" smtClean="0"/>
                        <a:t> (ст.232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Пресечено фактов легализации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наркодоходов</a:t>
                      </a:r>
                      <a:r>
                        <a:rPr lang="ru-RU" baseline="0" dirty="0" smtClean="0"/>
                        <a:t> (ст.174 УК РФ)</a:t>
                      </a:r>
                      <a:endParaRPr lang="ru-RU" dirty="0"/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62854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Расследовано</a:t>
                      </a:r>
                      <a:r>
                        <a:rPr lang="ru-RU" baseline="0" dirty="0" smtClean="0"/>
                        <a:t> преступлений, совершенных в организованных формах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Изъято наркотических средств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  <a:tr h="43115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Синтетических наркотиков (кг)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643" marR="8643" marT="86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pic>
        <p:nvPicPr>
          <p:cNvPr id="823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60" y="116632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188640"/>
            <a:ext cx="7128767" cy="648072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Составы выявленных в 2019 году административных правонарушений, связанных с незаконным оборотом наркотиков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Всего в 2019 году выявлено сотрудниками полиции 7006 (2018 – 6595) административных правонарушений, связанных с незаконным оборотом наркотиков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2924944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" y="116632"/>
            <a:ext cx="14792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социологического исследования, проведенного в 2019 году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1520" y="1844824"/>
          <a:ext cx="38884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788024" y="1916832"/>
          <a:ext cx="4104456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http://post.mvd.ru/Session/23772-WpkQvIKyc9aH34pbwqEk-kmbflkh/MIME/INBOX-MM-1/270-02-B/2018-04-05-17-35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396081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1772816"/>
            <a:ext cx="4464496" cy="3791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ПРАВИТЕЛЬСТВО НИЖЕГОРОДСКОЙ ОБЛАСТИ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ПОСТАНОВЛЕНИЕ от 22 мая 2015 г. N 320 </a:t>
            </a: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 УТВЕРЖДЕНИИ ГОСУДАРСТВЕННОЙ ПРОГРАММЫ "КОМПЛЕКСНЫЕ МЕРЫ ПРОТИВОДЕЙСТВИЯ ЗЛОУПОТРЕБЛЕНИЮ НАРКОТИКАМИ И ИХ НЕЗАКОННОМУ ОБОРОТУ НА ТЕРРИТОРИИ НИЖЕГОРОДСКОЙ ОБЛАСТИ</a:t>
            </a:r>
            <a:r>
              <a:rPr lang="ru-RU" sz="1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ред. постановлений Правительства Нижегородской области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09.01.2018 N 1, от 26.03.2018 N 200, от 18.09.2018 N 648,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30.10.2018 N 710, от 12.02.2019 N 69, от 29.03.2019 N 179, </a:t>
            </a:r>
          </a:p>
          <a:p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17.04.2019 N 214)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713" y="260350"/>
            <a:ext cx="7200900" cy="865188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Ассигнования из бюджета Нижегородской области на реализацию государственной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антинаркотической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программы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1628775"/>
          <a:ext cx="8280919" cy="4947780"/>
        </p:xfrm>
        <a:graphic>
          <a:graphicData uri="http://schemas.openxmlformats.org/drawingml/2006/table">
            <a:tbl>
              <a:tblPr/>
              <a:tblGrid>
                <a:gridCol w="4255959"/>
                <a:gridCol w="1544359"/>
                <a:gridCol w="2480601"/>
              </a:tblGrid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Ассигнования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Расход 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здравоохранения Нижегородской области – государственный заказчик - координатор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3 671,7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73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культуры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Министерство спорта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96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Управление информационной политики и взаимодействия со средствами массовой информации Нижегородской области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6 620,2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25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6 619,4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524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5" cy="698327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Численность наркопотребителей, зарегистрированных</a:t>
            </a:r>
            <a:b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учреждениях министерства здравоохранения Нижегородской области, с диагнозами: «наркомания» и «употребление наркотиков с вредными последствиями» 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23528" y="2177480"/>
          <a:ext cx="88204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841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6016" y="292494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6" y="2348876"/>
          <a:ext cx="6552729" cy="3744420"/>
        </p:xfrm>
        <a:graphic>
          <a:graphicData uri="http://schemas.openxmlformats.org/drawingml/2006/table">
            <a:tbl>
              <a:tblPr/>
              <a:tblGrid>
                <a:gridCol w="656050"/>
                <a:gridCol w="3880455"/>
                <a:gridCol w="1008112"/>
                <a:gridCol w="1008112"/>
              </a:tblGrid>
              <a:tr h="50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Находится на конец отчетного года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Поступило в отчетном году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548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Успешно закончили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Эффективность*%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Направлены в наркологическую службу, в т.ч.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консультацию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на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детоксикацию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3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– на медицинскую реабилитацию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47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Направлено на консультацию в наркологическую службу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созависимых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95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162880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Объемы социальной реабилитации наркозависимых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Объемы социальной реабилитации наркозависимых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15608" y="1340768"/>
            <a:ext cx="3528392" cy="51125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кругленный прямоугольник 4"/>
          <p:cNvSpPr/>
          <p:nvPr/>
        </p:nvSpPr>
        <p:spPr>
          <a:xfrm>
            <a:off x="5687616" y="3573016"/>
            <a:ext cx="3456384" cy="79208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акции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«телефоны доверия»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интернет-приемные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ГУ МВД России, Минздрава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области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иных ведомств поступило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830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звонков и сообщений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фактах незаконного оборота и потребления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наркотиков. Выявлено 42 преступления и 390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сфере НОН</a:t>
            </a:r>
          </a:p>
          <a:p>
            <a:pPr algn="ctr">
              <a:defRPr/>
            </a:pPr>
            <a:endParaRPr lang="ru-RU" sz="2200" b="1" dirty="0"/>
          </a:p>
        </p:txBody>
      </p:sp>
      <p:pic>
        <p:nvPicPr>
          <p:cNvPr id="9226" name="Picture 8" descr="http://post.mvd.ru/Session/393505-rfnDGJjKNqxvwGPCbBe6-kmbflkl/MIME/INBOX-MM-1/399-02-B/2018-07-02-12-1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5176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6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333375"/>
            <a:ext cx="1395412" cy="7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73016"/>
            <a:ext cx="4176464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4644008" y="3501008"/>
            <a:ext cx="4320480" cy="309634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95536" y="3861048"/>
            <a:ext cx="3960440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Нижегородской области всех форм обучения проведено 10 523 мероприятия с несовершеннолетними и их родителями, направленные на повышение правовой грамотности и формирование здорового стиля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4716016" y="3861048"/>
            <a:ext cx="4032448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в ходе операции привлечено к ответственности 131 лицо, из них к административной ответственности 104 (в том числе  в возрасте 14-17 лет – 6), к уголовной ответственности привлечено 27 лиц (в том числе в возрасте 14-17 лет – 2).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ost.mvd.ru/Session/107382-Mt3hsNFt29V2z2GJfhtD-kmbducw/MIME/INBOX-MM-1/3405-05-B/%D1%81%20%D1%84%D0%BB%D0%B0%D0%B3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336704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" y="62861"/>
            <a:ext cx="1731963" cy="9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5" y="1196752"/>
            <a:ext cx="7632848" cy="143014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564B3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Организационные основы реализации государственной антинаркотической политики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729340233"/>
              </p:ext>
            </p:extLst>
          </p:nvPr>
        </p:nvGraphicFramePr>
        <p:xfrm>
          <a:off x="0" y="2132856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82587" y="260648"/>
            <a:ext cx="7261413" cy="779675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95536" y="1439019"/>
            <a:ext cx="8280920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12 месяцев 2019 года на территории региона заинтересованными ведомствами проведено 49471 (2018 – 52641 ) профилактических мероприятий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антинаркотической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направленности, в которых приняло участие 1,2 млн. человек (2018 – 1,2)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1480443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7128792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8" y="3212976"/>
          <a:ext cx="8424934" cy="333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399"/>
                <a:gridCol w="1180574"/>
                <a:gridCol w="1684987"/>
                <a:gridCol w="1684987"/>
                <a:gridCol w="1684987"/>
              </a:tblGrid>
              <a:tr h="4659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мероприятий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(тыс.)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9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образования, науки и молодежной политики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27 852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530 434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486 839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спорта Нижегородской области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10 964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7 455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356 685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389 158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89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Министерство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 Нижегородской области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12 880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14 236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341 797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373 318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36601"/>
            <a:ext cx="314325" cy="6121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6906394" cy="72008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8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27" y="188640"/>
            <a:ext cx="124733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539552" y="2093953"/>
            <a:ext cx="855841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latin typeface="Times New Roman" pitchFamily="18" charset="0"/>
              </a:rPr>
              <a:t>В Роскомнадзор  всеми  заинтересованными ведомствами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направлена для блокировки информация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13 104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сайтах 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(2018 - 13 078) с пронаркотическим контентом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520280" cy="274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22" descr="C:\Users\1\Desktop\333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407" y="3900754"/>
            <a:ext cx="3214761" cy="267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929647"/>
            <a:ext cx="3059832" cy="26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698477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ru-RU" alt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</a:t>
            </a:r>
            <a:endParaRPr lang="en-US" alt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7" y="116632"/>
            <a:ext cx="1552451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11560" y="1754760"/>
            <a:ext cx="8136904" cy="377975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вышеизложенного, можно констатировать, что в субъекте идет плановая работа, направленная на достижение основных целей Стратегии государственной антинаркотической политики. В большинстве муниципальных районов и городских округов Нижегородской области в 2019 году явных негативных изменений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наблюдалось. В целом по региону оценка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наркоситуации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характеризуется как «напряженная».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" y="86672"/>
            <a:ext cx="1731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57572325"/>
              </p:ext>
            </p:extLst>
          </p:nvPr>
        </p:nvGraphicFramePr>
        <p:xfrm>
          <a:off x="0" y="0"/>
          <a:ext cx="10160605" cy="747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7705" y="210393"/>
            <a:ext cx="7236296" cy="814543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7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35"/>
            <a:ext cx="1731963" cy="10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5" y="210393"/>
            <a:ext cx="6984776" cy="626319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ГУ МВД России по Нижегородской области</a:t>
            </a:r>
            <a:endParaRPr 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defTabSz="457200">
              <a:defRPr/>
            </a:pPr>
            <a:r>
              <a:rPr lang="ru-RU" altLang="ru-RU" sz="20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Управление по контролю за оборотом наркотиков</a:t>
            </a:r>
            <a:endParaRPr lang="en-US" altLang="ru-RU" sz="20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436160889"/>
              </p:ext>
            </p:extLst>
          </p:nvPr>
        </p:nvGraphicFramePr>
        <p:xfrm>
          <a:off x="9462" y="1124744"/>
          <a:ext cx="9134537" cy="5707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2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359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показателям оценки развития наркоситуации в Нижегородской области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2019 год (в сравнении с РФ, ПФО)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795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052737"/>
          <a:ext cx="8424936" cy="5564699"/>
        </p:xfrm>
        <a:graphic>
          <a:graphicData uri="http://schemas.openxmlformats.org/drawingml/2006/table">
            <a:tbl>
              <a:tblPr/>
              <a:tblGrid>
                <a:gridCol w="1440160"/>
                <a:gridCol w="2542218"/>
                <a:gridCol w="1084230"/>
                <a:gridCol w="1108450"/>
                <a:gridCol w="1124939"/>
                <a:gridCol w="1124939"/>
              </a:tblGrid>
              <a:tr h="753070">
                <a:tc rowSpan="2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Параметры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наркоситуации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891888">
                <a:tc rowSpan="5"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Масштабы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незаконного оборота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1.1. Удельный вес наркопреступлений в общем количестве зарегистрированных преступных деяний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79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1.2. Вовлеченность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наркопотребителей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незаконный оборот наркотиков (процент)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638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1.3. Криминогенность наркомании (влияние наркотизации на криминогенную обстановку) (процент)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28,7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89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 Удельный вес лиц, осужденных за совершение наркопреступлений, в общем числе осужденных лиц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  <a:tr h="71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 Удельный вес молодежи в общем числе лиц, осужденных за совершение наркопреступлений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43,9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926065">
                <a:tc>
                  <a:txBody>
                    <a:bodyPr/>
                    <a:lstStyle/>
                    <a:p>
                      <a:pPr marL="160020" indent="-16002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Масштабы немедицинского потребления наркотиков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Оценочная распространенность употребления наркотиков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(по данным социологических исследований (процент)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тяжелое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напряженное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общем количестве зарегистрированных преступных деяний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36098" y="2067406"/>
          <a:ext cx="3491877" cy="4698134"/>
        </p:xfrm>
        <a:graphic>
          <a:graphicData uri="http://schemas.openxmlformats.org/drawingml/2006/table">
            <a:tbl>
              <a:tblPr/>
              <a:tblGrid>
                <a:gridCol w="327727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  <a:gridCol w="287650"/>
              </a:tblGrid>
              <a:tr h="85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0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25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0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50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2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00266" y="1397005"/>
          <a:ext cx="2943468" cy="4063990"/>
        </p:xfrm>
        <a:graphic>
          <a:graphicData uri="http://schemas.openxmlformats.org/drawingml/2006/table">
            <a:tbl>
              <a:tblPr/>
              <a:tblGrid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  <a:gridCol w="267588"/>
              </a:tblGrid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1.1. Удельный вес наркопреступлений,</a:t>
                      </a:r>
                      <a:endParaRPr lang="ru-RU" sz="4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в общем количестве зарегистрированных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преступных деяний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802"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Голубой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удовлетворительное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напряженное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тяжелое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43608" y="5157192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Володар-ский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15616" y="4293096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99592" y="4725144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Вачский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403648" y="486916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59632" y="5661248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Ардатов-ский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83568" y="551723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8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27584" y="6237312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403648" y="594928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Диве-евский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555776" y="6237312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Лукояновский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699792" y="67151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Починковский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344941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</a:t>
            </a:r>
            <a:r>
              <a:rPr lang="ru-RU" altLang="ru-RU" b="1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наркопотребителей</a:t>
            </a:r>
            <a:r>
              <a:rPr lang="ru-RU" alt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незаконный оборот наркотиков</a:t>
            </a:r>
            <a:endParaRPr lang="en-US" alt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24125" y="2276871"/>
          <a:ext cx="3419874" cy="3273102"/>
        </p:xfrm>
        <a:graphic>
          <a:graphicData uri="http://schemas.openxmlformats.org/drawingml/2006/table">
            <a:tbl>
              <a:tblPr/>
              <a:tblGrid>
                <a:gridCol w="871623"/>
                <a:gridCol w="283139"/>
                <a:gridCol w="223163"/>
                <a:gridCol w="343115"/>
                <a:gridCol w="283139"/>
                <a:gridCol w="283139"/>
                <a:gridCol w="283139"/>
                <a:gridCol w="283139"/>
                <a:gridCol w="283139"/>
                <a:gridCol w="283139"/>
              </a:tblGrid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8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5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79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2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96721" y="1342245"/>
          <a:ext cx="3150558" cy="4173510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1.2. Вовлеченность наркопотребителей 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незаконный оборот наркотиков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5727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43000" y="38290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0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26035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Криминогенность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наркомании (влияние наркомании на криминогенную обстановку)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372201" y="3933052"/>
          <a:ext cx="2664297" cy="2516776"/>
        </p:xfrm>
        <a:graphic>
          <a:graphicData uri="http://schemas.openxmlformats.org/drawingml/2006/table">
            <a:tbl>
              <a:tblPr/>
              <a:tblGrid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  <a:gridCol w="296033"/>
              </a:tblGrid>
              <a:tr h="23790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4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1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60840" y="1325880"/>
          <a:ext cx="3422320" cy="4206240"/>
        </p:xfrm>
        <a:graphic>
          <a:graphicData uri="http://schemas.openxmlformats.org/drawingml/2006/table">
            <a:tbl>
              <a:tblPr/>
              <a:tblGrid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  <a:gridCol w="342232"/>
              </a:tblGrid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1.3. Криминогенность наркомании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(влияние наркотизации на криминогенную обстановку)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0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</p:spPr>
      </p:sp>
      <p:sp>
        <p:nvSpPr>
          <p:cNvPr id="24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9B00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Володарский"/>
          <p:cNvSpPr>
            <a:spLocks/>
          </p:cNvSpPr>
          <p:nvPr/>
        </p:nvSpPr>
        <p:spPr bwMode="auto">
          <a:xfrm>
            <a:off x="1066800" y="358140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62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3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4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5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6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7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8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9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70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71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72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3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4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5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6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7" name="rchka"/>
          <p:cNvSpPr txBox="1">
            <a:spLocks noChangeArrowheads="1"/>
          </p:cNvSpPr>
          <p:nvPr/>
        </p:nvSpPr>
        <p:spPr bwMode="auto">
          <a:xfrm>
            <a:off x="1228725" y="3067050"/>
            <a:ext cx="438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г.о. г. Чкаловскск</a:t>
            </a:r>
          </a:p>
        </p:txBody>
      </p:sp>
      <p:sp>
        <p:nvSpPr>
          <p:cNvPr id="78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9" name="rdzer"/>
          <p:cNvSpPr txBox="1">
            <a:spLocks noChangeArrowheads="1"/>
          </p:cNvSpPr>
          <p:nvPr/>
        </p:nvSpPr>
        <p:spPr bwMode="auto">
          <a:xfrm>
            <a:off x="1733550" y="3952875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80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81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82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3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4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5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6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7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8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9" name="rbolmu"/>
          <p:cNvSpPr txBox="1">
            <a:spLocks noChangeArrowheads="1"/>
          </p:cNvSpPr>
          <p:nvPr/>
        </p:nvSpPr>
        <p:spPr bwMode="auto">
          <a:xfrm>
            <a:off x="2847975" y="470535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Больше-мураш-кинский</a:t>
            </a:r>
          </a:p>
        </p:txBody>
      </p:sp>
      <p:sp>
        <p:nvSpPr>
          <p:cNvPr id="90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91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92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3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4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5" name="rperev"/>
          <p:cNvSpPr txBox="1">
            <a:spLocks noChangeArrowheads="1"/>
          </p:cNvSpPr>
          <p:nvPr/>
        </p:nvSpPr>
        <p:spPr bwMode="auto">
          <a:xfrm>
            <a:off x="2667000" y="5048250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xdr="http://schemas.openxmlformats.org/drawingml/2006/spreadsheetDrawing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xdr="http://schemas.openxmlformats.org/drawingml/2006/spreadsheetDrawing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Перевозский</a:t>
            </a:r>
          </a:p>
        </p:txBody>
      </p:sp>
      <p:sp>
        <p:nvSpPr>
          <p:cNvPr id="96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7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8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9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00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101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102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3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4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5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6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7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8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9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10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11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12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9B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3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pic>
        <p:nvPicPr>
          <p:cNvPr id="11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5" y="103188"/>
            <a:ext cx="1300064" cy="9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03188"/>
            <a:ext cx="1516087" cy="8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лиц, осужденных за совершение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наркопреступлений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общем числе осужденных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6132" y="2095521"/>
          <a:ext cx="3347867" cy="4826259"/>
        </p:xfrm>
        <a:graphic>
          <a:graphicData uri="http://schemas.openxmlformats.org/drawingml/2006/table">
            <a:tbl>
              <a:tblPr/>
              <a:tblGrid>
                <a:gridCol w="314210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  <a:gridCol w="275787"/>
              </a:tblGrid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 gridSpan="5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42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87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удовлетворительный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7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напряженный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тяжелый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3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кризисный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6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Arial Cy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21690" y="1387193"/>
          <a:ext cx="3500620" cy="4083615"/>
        </p:xfrm>
        <a:graphic>
          <a:graphicData uri="http://schemas.openxmlformats.org/drawingml/2006/table">
            <a:tbl>
              <a:tblPr/>
              <a:tblGrid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  <a:gridCol w="350062"/>
              </a:tblGrid>
              <a:tr h="43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1.4. Удельный вес лиц, осужденных</a:t>
                      </a:r>
                      <a:endParaRPr lang="ru-RU" sz="6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за совершение наркопреступлений,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latin typeface="Times New Roman"/>
                        </a:rPr>
                        <a:t>в общем числе осужденных лиц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8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9B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00FF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Володарский"/>
          <p:cNvSpPr>
            <a:spLocks/>
          </p:cNvSpPr>
          <p:nvPr/>
        </p:nvSpPr>
        <p:spPr bwMode="auto">
          <a:xfrm>
            <a:off x="1076325" y="3571875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64FFFF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5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60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61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62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63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64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65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6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67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68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6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7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7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7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73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Воротын-ский</a:t>
            </a:r>
          </a:p>
        </p:txBody>
      </p:sp>
      <p:sp>
        <p:nvSpPr>
          <p:cNvPr id="7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7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76" name="rdzer"/>
          <p:cNvSpPr txBox="1">
            <a:spLocks noChangeArrowheads="1"/>
          </p:cNvSpPr>
          <p:nvPr/>
        </p:nvSpPr>
        <p:spPr bwMode="auto">
          <a:xfrm>
            <a:off x="1762125" y="3962400"/>
            <a:ext cx="4095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77" name="rvolod"/>
          <p:cNvSpPr txBox="1">
            <a:spLocks noChangeArrowheads="1"/>
          </p:cNvSpPr>
          <p:nvPr/>
        </p:nvSpPr>
        <p:spPr bwMode="auto">
          <a:xfrm>
            <a:off x="1171575" y="3867150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7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7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8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8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82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8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8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8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8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8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8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8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90" name="rarza"/>
          <p:cNvSpPr txBox="1">
            <a:spLocks noChangeArrowheads="1"/>
          </p:cNvSpPr>
          <p:nvPr/>
        </p:nvSpPr>
        <p:spPr bwMode="auto">
          <a:xfrm>
            <a:off x="1876425" y="5505450"/>
            <a:ext cx="4762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9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9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9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9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9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9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9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9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9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10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101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10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10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10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10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10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107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10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0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64FFFF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110" name="Oval 512"/>
          <p:cNvSpPr>
            <a:spLocks noChangeArrowheads="1"/>
          </p:cNvSpPr>
          <p:nvPr/>
        </p:nvSpPr>
        <p:spPr bwMode="auto">
          <a:xfrm>
            <a:off x="1828800" y="5229225"/>
            <a:ext cx="466725" cy="2667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4846</TotalTime>
  <Words>1744</Words>
  <Application>Microsoft Office PowerPoint</Application>
  <PresentationFormat>Экран (4:3)</PresentationFormat>
  <Paragraphs>601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МВД России по Нижегородской области Управление по контролю за оборотом наркотиков</dc:title>
  <dc:creator>BIS</dc:creator>
  <cp:lastModifiedBy>Атяскина Е.С.</cp:lastModifiedBy>
  <cp:revision>553</cp:revision>
  <dcterms:created xsi:type="dcterms:W3CDTF">2017-06-01T09:37:07Z</dcterms:created>
  <dcterms:modified xsi:type="dcterms:W3CDTF">2020-06-16T09:27:22Z</dcterms:modified>
</cp:coreProperties>
</file>